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256" r:id="rId2"/>
    <p:sldId id="291" r:id="rId3"/>
    <p:sldId id="296" r:id="rId4"/>
    <p:sldId id="312" r:id="rId5"/>
    <p:sldId id="258" r:id="rId6"/>
    <p:sldId id="257" r:id="rId7"/>
    <p:sldId id="260" r:id="rId8"/>
    <p:sldId id="263" r:id="rId9"/>
    <p:sldId id="264" r:id="rId10"/>
    <p:sldId id="265" r:id="rId11"/>
    <p:sldId id="266" r:id="rId12"/>
    <p:sldId id="267" r:id="rId13"/>
    <p:sldId id="270" r:id="rId14"/>
    <p:sldId id="275" r:id="rId15"/>
    <p:sldId id="292" r:id="rId16"/>
    <p:sldId id="276" r:id="rId17"/>
    <p:sldId id="278" r:id="rId18"/>
    <p:sldId id="279" r:id="rId19"/>
    <p:sldId id="280" r:id="rId20"/>
    <p:sldId id="281" r:id="rId21"/>
    <p:sldId id="283" r:id="rId22"/>
    <p:sldId id="285" r:id="rId23"/>
    <p:sldId id="286" r:id="rId24"/>
    <p:sldId id="298" r:id="rId25"/>
    <p:sldId id="301" r:id="rId26"/>
    <p:sldId id="313" r:id="rId27"/>
    <p:sldId id="314" r:id="rId28"/>
    <p:sldId id="308" r:id="rId29"/>
    <p:sldId id="309" r:id="rId30"/>
    <p:sldId id="310" r:id="rId31"/>
    <p:sldId id="311" r:id="rId32"/>
    <p:sldId id="318" r:id="rId33"/>
    <p:sldId id="316" r:id="rId34"/>
    <p:sldId id="317" r:id="rId35"/>
    <p:sldId id="319" r:id="rId36"/>
    <p:sldId id="323" r:id="rId37"/>
    <p:sldId id="324" r:id="rId38"/>
    <p:sldId id="325" r:id="rId39"/>
    <p:sldId id="320" r:id="rId40"/>
    <p:sldId id="321" r:id="rId41"/>
    <p:sldId id="28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343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B2F6FA-E7A9-4296-9BA5-ED0D947B6B83}" type="datetimeFigureOut">
              <a:rPr lang="es-AR"/>
              <a:pPr>
                <a:defRPr/>
              </a:pPr>
              <a:t>16/05/2014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A4D1B57-D173-448A-8853-1CA8E5F8F27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2B98724-E8BC-4C25-850D-E26580D95D10}" type="datetimeFigureOut">
              <a:rPr lang="es-AR"/>
              <a:pPr>
                <a:defRPr/>
              </a:pPr>
              <a:t>16/05/2014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BFBFF6-325A-4CAD-8A86-E2D29D2EB55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EBC271-71DF-4013-9B93-5F38A6F81701}" type="slidenum">
              <a:rPr lang="es-AR" smtClean="0"/>
              <a:pPr/>
              <a:t>33</a:t>
            </a:fld>
            <a:endParaRPr lang="es-AR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67238" cy="3425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3225" cy="411162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665CB6-1D02-42CE-BA52-3FF1C4185EA9}" type="slidenum">
              <a:rPr lang="es-AR" smtClean="0"/>
              <a:pPr/>
              <a:t>34</a:t>
            </a:fld>
            <a:endParaRPr lang="es-AR" smtClean="0"/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AB6577-AF4D-4C7C-B8F9-84C5D806A460}" type="slidenum">
              <a:rPr lang="es-AR" smtClean="0"/>
              <a:pPr/>
              <a:t>35</a:t>
            </a:fld>
            <a:endParaRPr lang="es-AR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8F0322-48D3-4542-94F0-B78605B0E9E8}" type="slidenum">
              <a:rPr lang="es-AR"/>
              <a:pPr/>
              <a:t>36</a:t>
            </a:fld>
            <a:endParaRPr lang="es-A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4063" cy="3422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3" y="4343231"/>
            <a:ext cx="5481215" cy="410970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4E99AA-6BD5-49C1-AB60-8218C08A62AF}" type="slidenum">
              <a:rPr lang="es-AR"/>
              <a:pPr/>
              <a:t>37</a:t>
            </a:fld>
            <a:endParaRPr lang="es-AR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64063" cy="34226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3" y="4343231"/>
            <a:ext cx="5481215" cy="410970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D4AE7-8DBC-4AEF-8DB6-91AEB21DE3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583FF-DD51-4BA8-8506-158173E2B6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ED98-928A-4A71-A1E2-C2AB284ED1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60806-F588-4906-93B7-96F34E4E4D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CC716-F121-4955-94DD-DE51F845F3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23B26-2E50-4B99-B81F-48E83A3A2D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064D1-2C52-4DC1-8826-B98FE6F42A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03859-8CC6-4C31-BDF7-CD870EFD93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D9CB-AC15-49B0-BE08-079D7EEE13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2D288-56F0-47CE-9E00-A4D5FF4054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8EF2D-E748-4545-8186-B7146B2DB8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7 Marcador de texto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27BBD10-B773-4CBB-9E7C-E55F91EB18A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1" r:id="rId4"/>
    <p:sldLayoutId id="2147483737" r:id="rId5"/>
    <p:sldLayoutId id="2147483732" r:id="rId6"/>
    <p:sldLayoutId id="2147483738" r:id="rId7"/>
    <p:sldLayoutId id="2147483739" r:id="rId8"/>
    <p:sldLayoutId id="2147483740" r:id="rId9"/>
    <p:sldLayoutId id="2147483733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27050"/>
            <a:ext cx="7772400" cy="1431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4400" dirty="0" err="1" smtClean="0"/>
              <a:t>Xiv</a:t>
            </a:r>
            <a:r>
              <a:rPr lang="es-MX" sz="4400" dirty="0" smtClean="0"/>
              <a:t> jornadas provinciales de contadores municipales</a:t>
            </a:r>
            <a:br>
              <a:rPr lang="es-MX" sz="4400" dirty="0" smtClean="0"/>
            </a:br>
            <a:r>
              <a:rPr lang="es-MX" sz="4400" dirty="0" smtClean="0"/>
              <a:t/>
            </a:r>
            <a:br>
              <a:rPr lang="es-MX" sz="4400" dirty="0" smtClean="0"/>
            </a:br>
            <a:r>
              <a:rPr lang="es-MX" sz="4400" dirty="0" smtClean="0"/>
              <a:t>II jornadas provinciales del sector publico</a:t>
            </a:r>
            <a:endParaRPr lang="es-ES" sz="4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365625"/>
            <a:ext cx="8370887" cy="2087563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3600" b="1" dirty="0" smtClean="0"/>
              <a:t>Consejo Profesional de Ciencias Económicas de Mendoza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3600" dirty="0" smtClean="0"/>
              <a:t> </a:t>
            </a:r>
            <a:r>
              <a:rPr lang="es-MX" sz="1900" dirty="0" smtClean="0"/>
              <a:t>15 y 16 de mayo de 2014.</a:t>
            </a:r>
            <a:endParaRPr lang="es-MX" sz="1900" dirty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sz="1900" dirty="0" err="1"/>
              <a:t>Cra</a:t>
            </a:r>
            <a:r>
              <a:rPr lang="es-MX" sz="1900" dirty="0"/>
              <a:t>. Mónica </a:t>
            </a:r>
            <a:r>
              <a:rPr lang="es-MX" sz="1900" dirty="0" smtClean="0"/>
              <a:t>González</a:t>
            </a:r>
            <a:endParaRPr lang="es-MX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/>
              <a:t>Requisitos de la información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_tradnl" smtClean="0"/>
          </a:p>
          <a:p>
            <a:pPr eaLnBrk="1" hangingPunct="1"/>
            <a:r>
              <a:rPr lang="es-ES_tradnl" b="1" i="1" smtClean="0"/>
              <a:t>RESTRICCIONES</a:t>
            </a:r>
            <a:endParaRPr lang="es-ES_tradnl" smtClean="0"/>
          </a:p>
          <a:p>
            <a:pPr lvl="1" eaLnBrk="1" hangingPunct="1"/>
            <a:r>
              <a:rPr lang="es-ES_tradnl" smtClean="0"/>
              <a:t>Oportunidad (tiempo conveniente)</a:t>
            </a:r>
          </a:p>
          <a:p>
            <a:pPr lvl="1" eaLnBrk="1" hangingPunct="1"/>
            <a:r>
              <a:rPr lang="es-ES_tradnl" smtClean="0"/>
              <a:t>Equilibrio ( mejor costo – beneficio entre relevancia y confiabilidad)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/>
              <a:t>Estados contables básicos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_tradnl" sz="2800" smtClean="0"/>
              <a:t>Ejecución del presupuesto.</a:t>
            </a:r>
          </a:p>
          <a:p>
            <a:pPr eaLnBrk="1" hangingPunct="1"/>
            <a:r>
              <a:rPr lang="es-ES_tradnl" sz="2800" smtClean="0"/>
              <a:t>Situación patrimonial.</a:t>
            </a:r>
          </a:p>
          <a:p>
            <a:pPr eaLnBrk="1" hangingPunct="1"/>
            <a:r>
              <a:rPr lang="es-ES_tradnl" sz="2800" smtClean="0"/>
              <a:t>Evolución del patrimonio neto.</a:t>
            </a:r>
          </a:p>
          <a:p>
            <a:pPr eaLnBrk="1" hangingPunct="1"/>
            <a:r>
              <a:rPr lang="es-ES_tradnl" sz="2800" smtClean="0"/>
              <a:t>Resultados económico y financiero.</a:t>
            </a:r>
          </a:p>
          <a:p>
            <a:pPr eaLnBrk="1" hangingPunct="1"/>
            <a:r>
              <a:rPr lang="es-ES_tradnl" sz="2800" smtClean="0"/>
              <a:t>Flujo de efectivo.</a:t>
            </a:r>
          </a:p>
          <a:p>
            <a:pPr eaLnBrk="1" hangingPunct="1"/>
            <a:r>
              <a:rPr lang="es-ES_tradnl" sz="2800" smtClean="0"/>
              <a:t>Situación del tesoro.</a:t>
            </a:r>
          </a:p>
          <a:p>
            <a:pPr eaLnBrk="1" hangingPunct="1"/>
            <a:r>
              <a:rPr lang="es-ES_tradnl" sz="2800" smtClean="0"/>
              <a:t>Evolución del pasivo.</a:t>
            </a:r>
          </a:p>
          <a:p>
            <a:pPr eaLnBrk="1" hangingPunct="1"/>
            <a:r>
              <a:rPr lang="es-ES_tradnl" sz="2800" smtClean="0"/>
              <a:t>Cuadro de conciliación.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/>
              <a:t>Estado de ejecución del presupuesto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9750" y="1341438"/>
            <a:ext cx="8135938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sz="2800" u="sng" dirty="0">
                <a:latin typeface="+mn-lt"/>
              </a:rPr>
              <a:t>FINALIDAD</a:t>
            </a:r>
            <a:r>
              <a:rPr lang="es-ES_tradnl" sz="2800" dirty="0">
                <a:latin typeface="+mn-lt"/>
              </a:rPr>
              <a:t>: Exponer el mandato conferido y la medición de su cumplimiento.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u="sng" dirty="0">
                <a:latin typeface="+mn-lt"/>
              </a:rPr>
              <a:t>ELEMENTOS</a:t>
            </a:r>
            <a:r>
              <a:rPr lang="es-ES_tradnl" sz="2800" dirty="0">
                <a:latin typeface="+mn-lt"/>
              </a:rPr>
              <a:t>:    Autorización para gastar.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		      Estimaciones de recursos.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		      Etapas de gastos y recursos.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		      Resultado de la ejecución de los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		      gastos y de los recursos.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		      Resultado presupuestario.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/>
              <a:t>Etapas de la ejecución presupuestaria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650" y="1557338"/>
            <a:ext cx="3810000" cy="3505200"/>
          </a:xfrm>
        </p:spPr>
        <p:txBody>
          <a:bodyPr/>
          <a:lstStyle/>
          <a:p>
            <a:pPr eaLnBrk="1" hangingPunct="1"/>
            <a:r>
              <a:rPr lang="es-ES_tradnl" b="1" smtClean="0"/>
              <a:t>GASTOS</a:t>
            </a:r>
            <a:endParaRPr lang="es-ES_tradnl" smtClean="0"/>
          </a:p>
          <a:p>
            <a:pPr lvl="1" eaLnBrk="1" hangingPunct="1"/>
            <a:r>
              <a:rPr lang="es-ES_tradnl" sz="2800" smtClean="0"/>
              <a:t>Compromiso</a:t>
            </a:r>
          </a:p>
          <a:p>
            <a:pPr lvl="1" eaLnBrk="1" hangingPunct="1"/>
            <a:r>
              <a:rPr lang="es-ES_tradnl" sz="2800" smtClean="0"/>
              <a:t>Devengado</a:t>
            </a:r>
          </a:p>
          <a:p>
            <a:pPr lvl="1" eaLnBrk="1" hangingPunct="1"/>
            <a:r>
              <a:rPr lang="es-ES_tradnl" sz="2800" smtClean="0"/>
              <a:t>Mandado a pagar</a:t>
            </a:r>
          </a:p>
          <a:p>
            <a:pPr lvl="1" eaLnBrk="1" hangingPunct="1"/>
            <a:r>
              <a:rPr lang="es-ES_tradnl" sz="2800" smtClean="0"/>
              <a:t>Pago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7900" y="1484313"/>
            <a:ext cx="3810000" cy="3276600"/>
          </a:xfrm>
        </p:spPr>
        <p:txBody>
          <a:bodyPr/>
          <a:lstStyle/>
          <a:p>
            <a:pPr eaLnBrk="1" hangingPunct="1"/>
            <a:r>
              <a:rPr lang="es-ES_tradnl" b="1" smtClean="0"/>
              <a:t>RECURSOS</a:t>
            </a:r>
            <a:endParaRPr lang="es-ES_tradnl" smtClean="0"/>
          </a:p>
          <a:p>
            <a:pPr lvl="1" eaLnBrk="1" hangingPunct="1"/>
            <a:r>
              <a:rPr lang="es-ES_tradnl" sz="2800" smtClean="0"/>
              <a:t>Devengado</a:t>
            </a:r>
          </a:p>
          <a:p>
            <a:pPr lvl="1" eaLnBrk="1" hangingPunct="1"/>
            <a:r>
              <a:rPr lang="es-ES_tradnl" sz="2800" smtClean="0"/>
              <a:t>El percibido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95288" y="4438650"/>
            <a:ext cx="8353425" cy="2419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>
                <a:latin typeface="+mn-lt"/>
              </a:rPr>
              <a:t>Se pueden incorporar etapas cuando mejoran los atributos de la información.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dirty="0">
                <a:latin typeface="+mn-lt"/>
              </a:rPr>
              <a:t>No se debe suprimir, ni unificar y ocurren en la secuencia enunciada de manera de no impedir el análisis de los efectos y no deformar la información.(RT 2)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ES" dirty="0">
              <a:latin typeface="+mn-lt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es-A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/>
              <a:t>Resultados de la ejecución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795655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2800"/>
              <a:t>“</a:t>
            </a:r>
            <a:r>
              <a:rPr lang="es-ES_tradnl" sz="2800" i="1"/>
              <a:t>Es el efecto de relacionar algunas de las etapas  de gastos o de recursos, con las autorizaciones para gastar o con las previsiones a recaudar respectivamente</a:t>
            </a:r>
            <a:r>
              <a:rPr lang="es-ES_tradnl"/>
              <a:t>.”</a:t>
            </a:r>
          </a:p>
          <a:p>
            <a:pPr algn="just">
              <a:spcBef>
                <a:spcPct val="50000"/>
              </a:spcBef>
            </a:pPr>
            <a:r>
              <a:rPr lang="es-ES_tradnl"/>
              <a:t>( Este tema lo amplia la Recomendación Técnica nro. 2)</a:t>
            </a:r>
          </a:p>
          <a:p>
            <a:pPr algn="just">
              <a:spcBef>
                <a:spcPct val="50000"/>
              </a:spcBef>
            </a:pPr>
            <a:endParaRPr lang="es-ES_tradnl" sz="2800" b="1">
              <a:solidFill>
                <a:srgbClr val="FF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/>
              <a:t>Algunos resultados presupuestarios</a:t>
            </a:r>
            <a:br>
              <a:rPr lang="es-ES" sz="4000"/>
            </a:br>
            <a:r>
              <a:rPr lang="es-ES" sz="4000"/>
              <a:t>(indicadores de gestión)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8686800" cy="4525963"/>
          </a:xfrm>
        </p:spPr>
        <p:txBody>
          <a:bodyPr/>
          <a:lstStyle/>
          <a:p>
            <a:pPr eaLnBrk="1" hangingPunct="1"/>
            <a:r>
              <a:rPr lang="es-ES" sz="2800" b="1" smtClean="0"/>
              <a:t>Gastos</a:t>
            </a:r>
            <a:r>
              <a:rPr lang="es-ES" sz="2800" smtClean="0"/>
              <a:t>:</a:t>
            </a:r>
          </a:p>
          <a:p>
            <a:pPr lvl="1" eaLnBrk="1" hangingPunct="1"/>
            <a:r>
              <a:rPr lang="es-ES" sz="2400" smtClean="0"/>
              <a:t>Crédito autorizado menos compromisos contraídos.</a:t>
            </a:r>
          </a:p>
          <a:p>
            <a:pPr lvl="1" eaLnBrk="1" hangingPunct="1"/>
            <a:r>
              <a:rPr lang="es-ES" sz="2400" smtClean="0"/>
              <a:t>Compromisos menos devengados.</a:t>
            </a:r>
          </a:p>
          <a:p>
            <a:pPr lvl="1" eaLnBrk="1" hangingPunct="1"/>
            <a:r>
              <a:rPr lang="es-ES" sz="2400" smtClean="0"/>
              <a:t>Devengados menos mandado a pagar.</a:t>
            </a:r>
          </a:p>
          <a:p>
            <a:pPr lvl="1" eaLnBrk="1" hangingPunct="1"/>
            <a:r>
              <a:rPr lang="es-ES" sz="2400" smtClean="0"/>
              <a:t>Mandado a pagar menos pagado.</a:t>
            </a:r>
          </a:p>
          <a:p>
            <a:pPr eaLnBrk="1" hangingPunct="1"/>
            <a:r>
              <a:rPr lang="es-ES" sz="2800" b="1" smtClean="0"/>
              <a:t>Recursos:</a:t>
            </a:r>
          </a:p>
          <a:p>
            <a:pPr lvl="1" eaLnBrk="1" hangingPunct="1"/>
            <a:r>
              <a:rPr lang="es-ES" sz="2400" smtClean="0"/>
              <a:t>Estimaciones menos devengado.</a:t>
            </a:r>
          </a:p>
          <a:p>
            <a:pPr lvl="1" eaLnBrk="1" hangingPunct="1"/>
            <a:r>
              <a:rPr lang="es-ES" sz="2400" smtClean="0"/>
              <a:t>Devengados menos percibido.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dirty="0" smtClean="0"/>
              <a:t>Estado de situación patrimonial</a:t>
            </a:r>
            <a:endParaRPr lang="es-ES_tradnl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7673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b="1"/>
              <a:t>Permite conocer los bienes, derechos con que cuenta el Estado para prestar los servicios públicos y cumplir con sus obligaciones</a:t>
            </a:r>
            <a:r>
              <a:rPr lang="es-ES_tradnl"/>
              <a:t>.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1219200" y="3276600"/>
            <a:ext cx="228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ACTIVO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1219200" y="4343400"/>
            <a:ext cx="2362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PASIVO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1116013" y="5661025"/>
            <a:ext cx="2519362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PATRIMONIO </a:t>
            </a:r>
          </a:p>
          <a:p>
            <a:pPr algn="ctr"/>
            <a:r>
              <a:rPr lang="es-ES_tradnl">
                <a:latin typeface="Arial" charset="0"/>
              </a:rPr>
              <a:t>NETO</a:t>
            </a:r>
          </a:p>
        </p:txBody>
      </p:sp>
      <p:sp>
        <p:nvSpPr>
          <p:cNvPr id="24583" name="AutoShape 10"/>
          <p:cNvSpPr>
            <a:spLocks noChangeArrowheads="1"/>
          </p:cNvSpPr>
          <p:nvPr/>
        </p:nvSpPr>
        <p:spPr bwMode="auto">
          <a:xfrm>
            <a:off x="3657600" y="3505200"/>
            <a:ext cx="1676400" cy="381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4584" name="AutoShape 11"/>
          <p:cNvSpPr>
            <a:spLocks noChangeArrowheads="1"/>
          </p:cNvSpPr>
          <p:nvPr/>
        </p:nvSpPr>
        <p:spPr bwMode="auto">
          <a:xfrm>
            <a:off x="3657600" y="4572000"/>
            <a:ext cx="1676400" cy="381000"/>
          </a:xfrm>
          <a:prstGeom prst="rightArrow">
            <a:avLst>
              <a:gd name="adj1" fmla="val 50000"/>
              <a:gd name="adj2" fmla="val 110000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4585" name="AutoShape 12"/>
          <p:cNvSpPr>
            <a:spLocks noChangeArrowheads="1"/>
          </p:cNvSpPr>
          <p:nvPr/>
        </p:nvSpPr>
        <p:spPr bwMode="auto">
          <a:xfrm>
            <a:off x="3733800" y="5791200"/>
            <a:ext cx="1524000" cy="457200"/>
          </a:xfrm>
          <a:prstGeom prst="rightArrow">
            <a:avLst>
              <a:gd name="adj1" fmla="val 50000"/>
              <a:gd name="adj2" fmla="val 83333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4586" name="Text Box 13"/>
          <p:cNvSpPr txBox="1">
            <a:spLocks noChangeArrowheads="1"/>
          </p:cNvSpPr>
          <p:nvPr/>
        </p:nvSpPr>
        <p:spPr bwMode="auto">
          <a:xfrm>
            <a:off x="5334000" y="3429000"/>
            <a:ext cx="377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>
                <a:latin typeface="Arial" charset="0"/>
              </a:rPr>
              <a:t>Dominio público y privado</a:t>
            </a:r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5334000" y="4419600"/>
            <a:ext cx="381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Deuda consolidada y flotante</a:t>
            </a:r>
          </a:p>
        </p:txBody>
      </p:sp>
      <p:sp>
        <p:nvSpPr>
          <p:cNvPr id="24588" name="Text Box 17"/>
          <p:cNvSpPr txBox="1">
            <a:spLocks noChangeArrowheads="1"/>
          </p:cNvSpPr>
          <p:nvPr/>
        </p:nvSpPr>
        <p:spPr bwMode="auto">
          <a:xfrm>
            <a:off x="5338763" y="5516563"/>
            <a:ext cx="380523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ES_tradnl">
                <a:latin typeface="Arial" charset="0"/>
              </a:rPr>
              <a:t>Activo - Pasivo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ES_tradnl">
                <a:latin typeface="Arial" charset="0"/>
              </a:rPr>
              <a:t>Pat. Institucional +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s-ES_tradnl">
                <a:latin typeface="Arial" charset="0"/>
              </a:rPr>
              <a:t>resultados acumulados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66800" y="457200"/>
            <a:ext cx="7848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ESTADO DE EVOLUCIÓN DEL PATRIMONIO NETO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187450" y="1371600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Valores al inicio  -  Variaciones  -   Valores al cierre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4648200" y="1752600"/>
            <a:ext cx="4572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3851275" y="2276475"/>
            <a:ext cx="33845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Presupuestarias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b="1">
                <a:latin typeface="Arial" charset="0"/>
              </a:rPr>
              <a:t>Extrapresupuestarias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s-ES_tradnl" b="1">
                <a:latin typeface="Arial" charset="0"/>
              </a:rPr>
              <a:t>Otros cambios  </a:t>
            </a:r>
            <a:endParaRPr lang="es-ES_tradnl">
              <a:latin typeface="Arial" charset="0"/>
            </a:endParaRP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1547813" y="42926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>
                <a:latin typeface="Arial" charset="0"/>
              </a:rPr>
              <a:t>ESTADO DE RESULTADOS</a:t>
            </a: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219200" y="5157788"/>
            <a:ext cx="79248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b="1" i="1">
                <a:latin typeface="Arial" charset="0"/>
              </a:rPr>
              <a:t>“Exponer el resultado de la gestión  de la administración publica”</a:t>
            </a:r>
          </a:p>
          <a:p>
            <a:pPr>
              <a:spcBef>
                <a:spcPct val="50000"/>
              </a:spcBef>
            </a:pPr>
            <a:r>
              <a:rPr lang="es-ES_tradnl" sz="2000" b="1" i="1">
                <a:latin typeface="Arial" charset="0"/>
              </a:rPr>
              <a:t>Reconocer todos los recursos y todos los gastos en su concepto amplio. Presupuestario y no presupuestarios.</a:t>
            </a:r>
            <a:endParaRPr lang="es-ES_tradnl" sz="2000">
              <a:solidFill>
                <a:srgbClr val="FF3399"/>
              </a:solidFill>
              <a:latin typeface="Arial" charset="0"/>
            </a:endParaRPr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7000875" y="4241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600200" y="457200"/>
            <a:ext cx="6705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800" b="1">
                <a:latin typeface="Arial" charset="0"/>
              </a:rPr>
              <a:t>ESTADO DE FLUJO DE FECTIVO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546225" y="1447800"/>
            <a:ext cx="69881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>
                <a:latin typeface="Arial" charset="0"/>
              </a:rPr>
              <a:t>Saldos de efectivo o equivalente al inicio y al cierre del ejercicio de todos los recursos y gastos (presupuestarios y no presupuestarios) efectivamente percibidos o pagados y los flujos que ocasionan las variaciones.</a:t>
            </a:r>
            <a:r>
              <a:rPr lang="es-ES_tradnl"/>
              <a:t>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600200" y="3581400"/>
            <a:ext cx="6781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800" b="1">
                <a:latin typeface="Arial" charset="0"/>
              </a:rPr>
              <a:t>ESTADO DE SITUACIÓN DEL TESORO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1828800" y="4572000"/>
            <a:ext cx="6705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>
                <a:latin typeface="Arial" charset="0"/>
              </a:rPr>
              <a:t>Las obligaciones que soporta el Tesoro y los fondos o valores con que cuenta para afrontarlos a corto plazo.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71600" y="685800"/>
            <a:ext cx="7239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2800" b="1">
                <a:latin typeface="Arial" charset="0"/>
              </a:rPr>
              <a:t>ESTADO DE EVOLUCIÓN DEL PASIVO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698625" y="2354263"/>
            <a:ext cx="279082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/>
              <a:t>- </a:t>
            </a:r>
            <a:r>
              <a:rPr lang="es-ES_tradnl" b="1">
                <a:latin typeface="Arial" charset="0"/>
              </a:rPr>
              <a:t>Saldos al inicio</a:t>
            </a:r>
          </a:p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- Movimientos</a:t>
            </a:r>
          </a:p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   * Causas</a:t>
            </a:r>
          </a:p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   * sin compensar</a:t>
            </a:r>
          </a:p>
          <a:p>
            <a:pPr>
              <a:spcBef>
                <a:spcPct val="50000"/>
              </a:spcBef>
            </a:pPr>
            <a:r>
              <a:rPr lang="es-ES_tradnl" b="1">
                <a:latin typeface="Arial" charset="0"/>
              </a:rPr>
              <a:t>- Saldos al cierre</a:t>
            </a:r>
          </a:p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2490788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u="sng">
                <a:latin typeface="Arial" charset="0"/>
              </a:rPr>
              <a:t>Agrupados por:</a:t>
            </a:r>
          </a:p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-Tipo</a:t>
            </a:r>
          </a:p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- Exigibilidad</a:t>
            </a:r>
          </a:p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- Naturaleza</a:t>
            </a:r>
          </a:p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- Tipo de moneda</a:t>
            </a:r>
          </a:p>
          <a:p>
            <a:pPr>
              <a:spcBef>
                <a:spcPct val="50000"/>
              </a:spcBef>
            </a:pPr>
            <a:r>
              <a:rPr lang="es-ES_tradnl">
                <a:latin typeface="Arial" charset="0"/>
              </a:rPr>
              <a:t>-Entidad acreedora</a:t>
            </a:r>
          </a:p>
        </p:txBody>
      </p:sp>
      <p:sp>
        <p:nvSpPr>
          <p:cNvPr id="27653" name="AutoShape 6"/>
          <p:cNvSpPr>
            <a:spLocks/>
          </p:cNvSpPr>
          <p:nvPr/>
        </p:nvSpPr>
        <p:spPr bwMode="auto">
          <a:xfrm>
            <a:off x="4211638" y="2133600"/>
            <a:ext cx="685800" cy="3276600"/>
          </a:xfrm>
          <a:prstGeom prst="rightBrace">
            <a:avLst>
              <a:gd name="adj1" fmla="val 3981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000"/>
              <a:t>Contabilidad gubernamental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smtClean="0"/>
              <a:t>Es el sistema de </a:t>
            </a:r>
            <a:r>
              <a:rPr lang="es-ES" b="1" u="sng" smtClean="0"/>
              <a:t>información contable de naturaleza financiera, patrimonial y económica</a:t>
            </a:r>
            <a:r>
              <a:rPr lang="es-ES" smtClean="0"/>
              <a:t>, que produce </a:t>
            </a:r>
            <a:r>
              <a:rPr lang="es-ES" b="1" u="sng" smtClean="0"/>
              <a:t>datos útiles</a:t>
            </a:r>
            <a:r>
              <a:rPr lang="es-ES" smtClean="0"/>
              <a:t> para la toma de decisiones por parte de los órganos del estado y sus </a:t>
            </a:r>
            <a:r>
              <a:rPr lang="es-ES" u="sng" smtClean="0"/>
              <a:t>funcionarios</a:t>
            </a:r>
            <a:r>
              <a:rPr lang="es-ES" smtClean="0"/>
              <a:t>, el control de la </a:t>
            </a:r>
            <a:r>
              <a:rPr lang="es-ES" u="sng" smtClean="0"/>
              <a:t>ciudadanía</a:t>
            </a:r>
            <a:r>
              <a:rPr lang="es-ES" smtClean="0"/>
              <a:t> y sus </a:t>
            </a:r>
            <a:r>
              <a:rPr lang="es-ES" u="sng" smtClean="0"/>
              <a:t>representantes</a:t>
            </a:r>
            <a:r>
              <a:rPr lang="es-ES" smtClean="0"/>
              <a:t>, como así también el que </a:t>
            </a:r>
            <a:r>
              <a:rPr lang="es-ES" smtClean="0">
                <a:solidFill>
                  <a:srgbClr val="993300"/>
                </a:solidFill>
              </a:rPr>
              <a:t>compete</a:t>
            </a:r>
            <a:r>
              <a:rPr lang="es-ES" smtClean="0"/>
              <a:t> a los </a:t>
            </a:r>
            <a:r>
              <a:rPr lang="es-ES" u="sng" smtClean="0"/>
              <a:t>órganos específicos</a:t>
            </a:r>
            <a:r>
              <a:rPr lang="es-ES" smtClean="0"/>
              <a:t> instituidos para ello.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s-ES" smtClean="0"/>
              <a:t>Es el elemento integrador de todo el sistema de administración financiera y de control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600200" y="304800"/>
            <a:ext cx="7010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3200">
                <a:latin typeface="Arial" charset="0"/>
              </a:rPr>
              <a:t>NOTAS</a:t>
            </a:r>
            <a:r>
              <a:rPr lang="es-ES_tradnl">
                <a:latin typeface="Arial" charset="0"/>
              </a:rPr>
              <a:t>: </a:t>
            </a:r>
            <a:r>
              <a:rPr lang="es-ES_tradnl" sz="2800">
                <a:latin typeface="Arial" charset="0"/>
              </a:rPr>
              <a:t>Información</a:t>
            </a:r>
            <a:r>
              <a:rPr lang="es-ES_tradnl">
                <a:latin typeface="Arial" charset="0"/>
              </a:rPr>
              <a:t> </a:t>
            </a:r>
            <a:r>
              <a:rPr lang="es-ES_tradnl" sz="2800">
                <a:latin typeface="Arial" charset="0"/>
              </a:rPr>
              <a:t>complementaria</a:t>
            </a:r>
            <a:endParaRPr lang="es-ES_tradnl">
              <a:latin typeface="Arial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143000" y="1628775"/>
            <a:ext cx="77724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Bases de presentación.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Políticas contables.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Pasivos contingentes no incluidos en los E.C.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Contratos no reconocidos, compromisos presupuestarios no devengados.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Restricciones al dominio.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Financiamientos no utilizados.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>
                <a:latin typeface="Arial" charset="0"/>
              </a:rPr>
              <a:t>Rendiciones de cuentas presentadas, no presentadas        y/o no aprobadas.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1066800" y="1371600"/>
            <a:ext cx="4572000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A) </a:t>
            </a:r>
            <a:r>
              <a:rPr lang="es-ES_tradnl" b="1" dirty="0">
                <a:latin typeface="+mn-lt"/>
              </a:rPr>
              <a:t>Unidad de medida</a:t>
            </a:r>
            <a:r>
              <a:rPr lang="es-ES_tradnl" dirty="0">
                <a:latin typeface="+mn-lt"/>
              </a:rPr>
              <a:t>: moneda         homogénea a la fecha de los E.C.</a:t>
            </a:r>
          </a:p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B) </a:t>
            </a:r>
            <a:r>
              <a:rPr lang="es-ES_tradnl" b="1" dirty="0">
                <a:latin typeface="+mn-lt"/>
              </a:rPr>
              <a:t>Criterios de medición</a:t>
            </a:r>
            <a:r>
              <a:rPr lang="es-ES_tradnl" dirty="0">
                <a:latin typeface="+mn-lt"/>
              </a:rPr>
              <a:t>: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Activos: Costo histórico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                           Reposición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	   VN realización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	   Valor actual  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endParaRPr lang="es-ES_tradnl" dirty="0">
              <a:latin typeface="+mn-lt"/>
            </a:endParaRP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Pasivos: Valor origen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	   Costo de cancelar</a:t>
            </a:r>
          </a:p>
          <a:p>
            <a:pPr>
              <a:lnSpc>
                <a:spcPct val="45000"/>
              </a:lnSpc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	   Valor actual </a:t>
            </a:r>
          </a:p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		    </a:t>
            </a:r>
          </a:p>
        </p:txBody>
      </p:sp>
      <p:sp>
        <p:nvSpPr>
          <p:cNvPr id="29699" name="AutoShape 4"/>
          <p:cNvSpPr>
            <a:spLocks/>
          </p:cNvSpPr>
          <p:nvPr/>
        </p:nvSpPr>
        <p:spPr bwMode="auto">
          <a:xfrm>
            <a:off x="5486400" y="2819400"/>
            <a:ext cx="152400" cy="1905000"/>
          </a:xfrm>
          <a:prstGeom prst="rightBrace">
            <a:avLst>
              <a:gd name="adj1" fmla="val 1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5867400" y="3213100"/>
            <a:ext cx="26368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Según el destino de  los activos</a:t>
            </a:r>
          </a:p>
        </p:txBody>
      </p:sp>
      <p:sp>
        <p:nvSpPr>
          <p:cNvPr id="29701" name="AutoShape 8"/>
          <p:cNvSpPr>
            <a:spLocks/>
          </p:cNvSpPr>
          <p:nvPr/>
        </p:nvSpPr>
        <p:spPr bwMode="auto">
          <a:xfrm>
            <a:off x="5508625" y="4797425"/>
            <a:ext cx="76200" cy="1150938"/>
          </a:xfrm>
          <a:prstGeom prst="rightBrace">
            <a:avLst>
              <a:gd name="adj1" fmla="val 1416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/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5638800" y="5013325"/>
            <a:ext cx="350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Intención y posibilidad</a:t>
            </a:r>
          </a:p>
          <a:p>
            <a:pPr>
              <a:spcBef>
                <a:spcPct val="50000"/>
              </a:spcBef>
              <a:defRPr/>
            </a:pPr>
            <a:r>
              <a:rPr lang="es-ES_tradnl" dirty="0">
                <a:latin typeface="+mn-lt"/>
              </a:rPr>
              <a:t>     de cancelación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258888" y="404813"/>
            <a:ext cx="66262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AR" b="1" u="sng" dirty="0">
                <a:latin typeface="+mn-lt"/>
              </a:rPr>
              <a:t>MODELO CONTABLE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1042988" y="908050"/>
            <a:ext cx="729297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C) </a:t>
            </a:r>
            <a:r>
              <a:rPr lang="es-ES_tradnl" sz="2800" b="1" dirty="0">
                <a:latin typeface="+mn-lt"/>
              </a:rPr>
              <a:t>Patrimonio a mantener</a:t>
            </a:r>
            <a:r>
              <a:rPr lang="es-ES_tradnl" sz="2800" dirty="0">
                <a:latin typeface="+mn-lt"/>
              </a:rPr>
              <a:t>: Financiero.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D) </a:t>
            </a:r>
            <a:r>
              <a:rPr lang="es-ES_tradnl" sz="2800" b="1" dirty="0">
                <a:latin typeface="+mn-lt"/>
              </a:rPr>
              <a:t>Gestión continua</a:t>
            </a:r>
            <a:r>
              <a:rPr lang="es-ES_tradnl" sz="2800" dirty="0">
                <a:latin typeface="+mn-lt"/>
              </a:rPr>
              <a:t>: Perdurabilidad de la hacienda pública.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E) </a:t>
            </a:r>
            <a:r>
              <a:rPr lang="es-ES_tradnl" sz="2800" b="1" dirty="0">
                <a:latin typeface="+mn-lt"/>
              </a:rPr>
              <a:t>Reconocimiento de las transacciones</a:t>
            </a:r>
            <a:r>
              <a:rPr lang="es-ES_tradnl" sz="2800" dirty="0">
                <a:latin typeface="+mn-lt"/>
              </a:rPr>
              <a:t>: Los efectos patrimoniales se reconocen cuando se devenguen.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800" dirty="0">
                <a:latin typeface="+mn-lt"/>
              </a:rPr>
              <a:t>F) </a:t>
            </a:r>
            <a:r>
              <a:rPr lang="es-ES_tradnl" sz="2800" b="1" dirty="0">
                <a:latin typeface="+mn-lt"/>
              </a:rPr>
              <a:t>Partida Doble</a:t>
            </a:r>
            <a:r>
              <a:rPr lang="es-ES_tradnl" sz="2800" dirty="0">
                <a:latin typeface="+mn-lt"/>
              </a:rPr>
              <a:t>: Todas las transacciones</a:t>
            </a:r>
            <a:r>
              <a:rPr lang="es-ES_tradnl" sz="320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764704"/>
            <a:ext cx="8458200" cy="1222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sz="4000" dirty="0"/>
              <a:t>Desviaciones aceptables y significación</a:t>
            </a:r>
            <a:endParaRPr lang="es-ES_tradnl" dirty="0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116013" y="2708275"/>
            <a:ext cx="72929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sz="3200" b="1" dirty="0">
                <a:latin typeface="+mn-lt"/>
              </a:rPr>
              <a:t>SIGNIFICATIVO</a:t>
            </a:r>
            <a:r>
              <a:rPr lang="es-ES_tradnl" sz="3200" dirty="0">
                <a:latin typeface="+mn-lt"/>
              </a:rPr>
              <a:t>: Aptitud para cambiar    			       una decisión.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3200" dirty="0">
                <a:latin typeface="+mn-lt"/>
              </a:rPr>
              <a:t>- Error en aplicaciones de criterios de N.C.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3200" dirty="0">
                <a:latin typeface="+mn-lt"/>
              </a:rPr>
              <a:t>-Omisión injustificada de información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3200" dirty="0">
                <a:latin typeface="+mn-lt"/>
              </a:rPr>
              <a:t>- Criterios diferentes a las N.C.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860800"/>
            <a:ext cx="8458200" cy="2160588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RECOMENDACIÓN TECNICA Nº 2 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DEL SECTOR PUBLICO </a:t>
            </a:r>
            <a:b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r>
              <a:rPr lang="es-E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F.A.C.P.C.E.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42988" y="765175"/>
            <a:ext cx="6913562" cy="2122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4400" b="1" dirty="0">
                <a:latin typeface="+mn-lt"/>
              </a:rPr>
              <a:t>Presentación del Estado contable de ejecución presupuestaria</a:t>
            </a:r>
            <a:endParaRPr lang="es-AR" sz="4400" b="1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dirty="0"/>
              <a:t>OBJETIVO DE LA NORMA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eaLnBrk="1" hangingPunct="1"/>
            <a:r>
              <a:rPr lang="es-ES" smtClean="0"/>
              <a:t>Comparar las estimaciones de recursos y las autorizaciones para gastar con su ejecución. Indicadores. Resultados.</a:t>
            </a:r>
          </a:p>
          <a:p>
            <a:pPr eaLnBrk="1" hangingPunct="1"/>
            <a:r>
              <a:rPr lang="es-ES" smtClean="0"/>
              <a:t>Explicar las modificaciones entre el presupuesto inicial y el final.</a:t>
            </a:r>
          </a:p>
          <a:p>
            <a:pPr eaLnBrk="1" hangingPunct="1"/>
            <a:r>
              <a:rPr lang="es-ES" smtClean="0"/>
              <a:t>Significatividad.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AR" dirty="0" smtClean="0"/>
              <a:t>Conceptos definidos en la norma</a:t>
            </a:r>
            <a:endParaRPr lang="es-AR" dirty="0"/>
          </a:p>
        </p:txBody>
      </p:sp>
      <p:sp>
        <p:nvSpPr>
          <p:cNvPr id="348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Wingdings 2" pitchFamily="18" charset="2"/>
              <a:buChar char=""/>
            </a:pPr>
            <a:r>
              <a:rPr lang="es-ES" smtClean="0"/>
              <a:t>Presupuesto aprobado: Flujo de fondos esperados y  Limite legal dentro del que una entidad debe operar.</a:t>
            </a:r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Presupuesto inicial y final aprobado por el órgano volitivo o prorrogado es el inicial mas las modificaciones autorizadas.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AR" dirty="0" smtClean="0"/>
              <a:t>MODIFICACIONES PRESUPUESTARIAS</a:t>
            </a:r>
            <a:endParaRPr lang="es-AR" dirty="0"/>
          </a:p>
        </p:txBody>
      </p:sp>
      <p:sp>
        <p:nvSpPr>
          <p:cNvPr id="358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ES" smtClean="0"/>
              <a:t>Suplementarias o </a:t>
            </a:r>
            <a:r>
              <a:rPr lang="es-ES" u="sng" smtClean="0"/>
              <a:t>extraordinarias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mtClean="0"/>
              <a:t>Modificaciones internas que no alteran el total votado.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mtClean="0"/>
              <a:t>El presupuesto final incluye todas las variaciones.</a:t>
            </a:r>
          </a:p>
          <a:p>
            <a:pPr algn="just" eaLnBrk="1" hangingPunct="1">
              <a:lnSpc>
                <a:spcPct val="90000"/>
              </a:lnSpc>
            </a:pPr>
            <a:r>
              <a:rPr lang="es-ES" smtClean="0"/>
              <a:t>El ente contable debe exponer las modificaciones – </a:t>
            </a:r>
            <a:r>
              <a:rPr lang="es-ES" smtClean="0">
                <a:solidFill>
                  <a:schemeClr val="hlink"/>
                </a:solidFill>
              </a:rPr>
              <a:t>explicando en notas sus razones ?????</a:t>
            </a:r>
          </a:p>
          <a:p>
            <a:pPr eaLnBrk="1" hangingPunct="1"/>
            <a:endParaRPr lang="es-A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dirty="0" smtClean="0"/>
              <a:t>INCLUYE Información </a:t>
            </a:r>
            <a:r>
              <a:rPr lang="es-ES" dirty="0"/>
              <a:t>Presupuestaria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algn="just" eaLnBrk="1" hangingPunct="1"/>
            <a:endParaRPr lang="es-ES" smtClean="0"/>
          </a:p>
          <a:p>
            <a:pPr algn="just" eaLnBrk="1" hangingPunct="1"/>
            <a:r>
              <a:rPr lang="es-ES" smtClean="0"/>
              <a:t>Informe complementario de la dirección de ente respecto las operaciones, logros, metas cumplidas, rendimiento, información en unidades físicas y monetarias.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dirty="0"/>
              <a:t>Resultados presupuestarios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" sz="2800" u="sng" smtClean="0"/>
              <a:t>Resultado financiero</a:t>
            </a:r>
            <a:r>
              <a:rPr lang="es-ES" sz="280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s-ES" sz="2800" smtClean="0"/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Resultado corriente: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 Recursos corrientes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- Gastos corrientes.</a:t>
            </a:r>
          </a:p>
          <a:p>
            <a:pPr lvl="1" eaLnBrk="1" hangingPunct="1">
              <a:lnSpc>
                <a:spcPct val="90000"/>
              </a:lnSpc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r>
              <a:rPr lang="es-ES" sz="2800" smtClean="0"/>
              <a:t> Resultado de capital: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 Recursos de capital </a:t>
            </a:r>
          </a:p>
          <a:p>
            <a:pPr lvl="1" eaLnBrk="1" hangingPunct="1">
              <a:lnSpc>
                <a:spcPct val="90000"/>
              </a:lnSpc>
            </a:pPr>
            <a:r>
              <a:rPr lang="es-ES" sz="2400" smtClean="0"/>
              <a:t>- Gastos de capital.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s-ES" sz="2400" smtClean="0"/>
          </a:p>
          <a:p>
            <a:pPr eaLnBrk="1" hangingPunct="1">
              <a:lnSpc>
                <a:spcPct val="90000"/>
              </a:lnSpc>
            </a:pPr>
            <a:endParaRPr lang="es-E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 smtClean="0"/>
              <a:t>NORMAS CONTABLES PROFESIONALES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9902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AR" dirty="0" smtClean="0"/>
              <a:t>2 NORMAS NACIONALES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AR" dirty="0" smtClean="0"/>
              <a:t> Recomendación Técnica Nro. 1  - Resolución Nro. 1806/12 del CPCE de Mendoza. 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AR" dirty="0" smtClean="0"/>
              <a:t>Recomendación Técnica Nro. 2 - Resolución Nro. 1807/12  del CPCE de Mendoza.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es-AR" dirty="0" smtClean="0"/>
              <a:t>32 NORMAS INTERNACIONALES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AR" dirty="0" smtClean="0"/>
              <a:t>11 Estados contables y exposición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AR" dirty="0" smtClean="0"/>
              <a:t>4 </a:t>
            </a:r>
            <a:r>
              <a:rPr lang="es-AR" dirty="0" smtClean="0"/>
              <a:t>I</a:t>
            </a:r>
            <a:r>
              <a:rPr lang="es-ES" dirty="0" err="1" smtClean="0"/>
              <a:t>nversiones</a:t>
            </a:r>
            <a:r>
              <a:rPr lang="es-ES" dirty="0" smtClean="0"/>
              <a:t> </a:t>
            </a:r>
            <a:r>
              <a:rPr lang="es-ES" dirty="0" smtClean="0"/>
              <a:t>de los diferentes entes del Sector Público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smtClean="0"/>
              <a:t>7 Activos del Sector Público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smtClean="0"/>
              <a:t>2 Ingresos del Estado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r>
              <a:rPr lang="es-ES" dirty="0" smtClean="0"/>
              <a:t>7 Normas complementarias 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Char char="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AR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es-AR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/>
              <a:t>Otros resultados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Resultado primario: </a:t>
            </a:r>
          </a:p>
          <a:p>
            <a:pPr lvl="1" eaLnBrk="1" hangingPunct="1"/>
            <a:r>
              <a:rPr lang="es-ES" smtClean="0"/>
              <a:t>Recursos corrientes mas recursos de capital (percibidos)</a:t>
            </a:r>
          </a:p>
          <a:p>
            <a:pPr lvl="1" eaLnBrk="1" hangingPunct="1"/>
            <a:r>
              <a:rPr lang="es-ES" smtClean="0"/>
              <a:t>- Gastos corrientes mas gastos de capital (devengados excluidos intereses de la deuda)</a:t>
            </a:r>
          </a:p>
          <a:p>
            <a:pPr eaLnBrk="1" hangingPunct="1"/>
            <a:endParaRPr lang="es-E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/>
              <a:t>Otros resultados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17713"/>
            <a:ext cx="82708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800" smtClean="0"/>
              <a:t>Resultado de la cuenta de Financiamiento.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Fuentes financieras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- Aplicaciones financieras.</a:t>
            </a:r>
          </a:p>
          <a:p>
            <a:pPr eaLnBrk="1" hangingPunct="1">
              <a:lnSpc>
                <a:spcPct val="80000"/>
              </a:lnSpc>
            </a:pPr>
            <a:r>
              <a:rPr lang="es-ES" sz="2800" smtClean="0"/>
              <a:t>Resultado General: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Recursos corrientes+recursos de capital+Fuentes financieras (1)</a:t>
            </a:r>
          </a:p>
          <a:p>
            <a:pPr lvl="1" eaLnBrk="1" hangingPunct="1">
              <a:lnSpc>
                <a:spcPct val="80000"/>
              </a:lnSpc>
            </a:pPr>
            <a:r>
              <a:rPr lang="es-ES" sz="2400" smtClean="0"/>
              <a:t>- Gastos corrientes+Gastos de Capital+Aplicaciones financieras (1)</a:t>
            </a:r>
          </a:p>
          <a:p>
            <a:pPr lvl="1" eaLnBrk="1" hangingPunct="1">
              <a:lnSpc>
                <a:spcPct val="80000"/>
              </a:lnSpc>
            </a:pPr>
            <a:endParaRPr lang="es-ES" sz="240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400" smtClean="0"/>
              <a:t>(1) (netas de variaciones de caja, banco, deuda flotante y otras variaciones de colocaciones financieras)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400" smtClean="0"/>
          </a:p>
          <a:p>
            <a:pPr lvl="1" eaLnBrk="1" hangingPunct="1">
              <a:lnSpc>
                <a:spcPct val="80000"/>
              </a:lnSpc>
            </a:pPr>
            <a:endParaRPr lang="es-ES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-252536" y="404664"/>
            <a:ext cx="974497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NORMAS</a:t>
            </a:r>
          </a:p>
          <a:p>
            <a:pPr algn="ctr">
              <a:defRPr/>
            </a:pPr>
            <a:r>
              <a:rPr lang="es-E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INTERNACIONANLES</a:t>
            </a:r>
          </a:p>
        </p:txBody>
      </p:sp>
      <p:pic>
        <p:nvPicPr>
          <p:cNvPr id="41987" name="Picture 2" descr="C:\Users\mogonzalez\AppData\Local\Microsoft\Windows\Temporary Internet Files\Content.IE5\HIOQQUIU\MP90043064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2852738"/>
            <a:ext cx="50419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029575" cy="1141412"/>
          </a:xfrm>
        </p:spPr>
        <p:txBody>
          <a:bodyPr lIns="82945" tIns="41473" rIns="82945" bIns="41473"/>
          <a:lstStyle/>
          <a:p>
            <a:pPr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IFAC</a:t>
            </a:r>
            <a:r>
              <a:rPr lang="es-AR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01775"/>
            <a:ext cx="8097838" cy="4703763"/>
          </a:xfrm>
        </p:spPr>
        <p:txBody>
          <a:bodyPr/>
          <a:lstStyle/>
          <a:p>
            <a:pPr indent="-306388" eaLnBrk="1" hangingPunct="1">
              <a:buClrTx/>
              <a:buSzPct val="45000"/>
              <a:buFont typeface="Wingdings 2" pitchFamily="18" charset="2"/>
              <a:buNone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s-AR" sz="1800" smtClean="0"/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300" smtClean="0"/>
              <a:t>Organización en expansión con 163 miembros en 123 países y jurisdicciones</a:t>
            </a:r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300" smtClean="0"/>
              <a:t> Representa a 2,5 millones de contadores en la práctica independiente, educación, servicios gubernamentales, industria y comercio</a:t>
            </a:r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300" smtClean="0"/>
              <a:t>Trabaja para el interés público y tiene supervisión pública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87375" y="582613"/>
            <a:ext cx="8034338" cy="1147762"/>
          </a:xfrm>
        </p:spPr>
        <p:txBody>
          <a:bodyPr lIns="82945" tIns="41473" rIns="82945" bIns="41473">
            <a:normAutofit fontScale="90000"/>
          </a:bodyPr>
          <a:lstStyle/>
          <a:p>
            <a:pPr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IFAC </a:t>
            </a:r>
            <a:r>
              <a:rPr lang="es-AR" dirty="0" smtClean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s-AR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s-AR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s-AR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</a:t>
            </a:r>
            <a:r>
              <a:rPr lang="es-AR" sz="3400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Organismos emisores de Normas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95463"/>
            <a:ext cx="8229600" cy="5349875"/>
          </a:xfrm>
        </p:spPr>
        <p:txBody>
          <a:bodyPr/>
          <a:lstStyle/>
          <a:p>
            <a:pPr indent="-306388" eaLnBrk="1" hangingPunct="1">
              <a:buClrTx/>
              <a:buSzPct val="45000"/>
              <a:buFont typeface="Wingdings 2" pitchFamily="18" charset="2"/>
              <a:buNone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s-AR" sz="400" smtClean="0"/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100" smtClean="0"/>
              <a:t>Consejo de Normas Internacionales de Ética (IESBA)</a:t>
            </a:r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100" smtClean="0"/>
              <a:t>Consejo de Normas Internacionales de Formación (IAESB)</a:t>
            </a:r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100" smtClean="0"/>
              <a:t>Consejo de Normas Internacionales de Contabilidad del Sector Público ( IPSASB)</a:t>
            </a:r>
          </a:p>
          <a:p>
            <a:pPr indent="-306388" algn="just" eaLnBrk="1" hangingPunct="1">
              <a:buSzPct val="45000"/>
              <a:buFont typeface="Wingdings" pitchFamily="2" charset="2"/>
              <a:buChar char=""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s-AR" sz="3100" smtClean="0"/>
              <a:t>Consejo de Normas Internacionales de auditoria y Aseguramiento (IAASB) </a:t>
            </a:r>
          </a:p>
          <a:p>
            <a:pPr indent="-306388" eaLnBrk="1" hangingPunct="1">
              <a:buClrTx/>
              <a:buSzPct val="45000"/>
              <a:buFont typeface="Wingdings 2" pitchFamily="18" charset="2"/>
              <a:buNone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s-AR" sz="2800" smtClean="0">
              <a:latin typeface="Times New Roman" pitchFamily="18" charset="0"/>
            </a:endParaRPr>
          </a:p>
          <a:p>
            <a:pPr indent="-306388" eaLnBrk="1" hangingPunct="1">
              <a:buClrTx/>
              <a:buFont typeface="Wingdings 2" pitchFamily="18" charset="2"/>
              <a:buNone/>
              <a:tabLst>
                <a:tab pos="309563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es-AR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34338" cy="1147763"/>
          </a:xfrm>
        </p:spPr>
        <p:txBody>
          <a:bodyPr lIns="82945" tIns="41473" rIns="82945" bIns="41473"/>
          <a:lstStyle/>
          <a:p>
            <a:pPr eaLnBrk="1" hangingPunct="1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sz="3300" dirty="0">
                <a:solidFill>
                  <a:srgbClr val="28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IPSASB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964612" cy="5564187"/>
          </a:xfrm>
        </p:spPr>
        <p:txBody>
          <a:bodyPr/>
          <a:lstStyle/>
          <a:p>
            <a:pPr indent="-308165" eaLnBrk="1" hangingPunct="1">
              <a:buClrTx/>
              <a:buFont typeface="Wingdings 2" pitchFamily="18" charset="2"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es-AR" sz="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-308165" algn="ctr" eaLnBrk="1" hangingPunct="1">
              <a:buClrTx/>
              <a:buFont typeface="Wingdings 2" pitchFamily="18" charset="2"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Es el Consejo de Normas Internacionales de Contabilidad del Sector Público</a:t>
            </a:r>
          </a:p>
          <a:p>
            <a:pPr indent="-308165" algn="just" eaLnBrk="1" hangingPunct="1">
              <a:buClrTx/>
              <a:buFont typeface="Wingdings 2" pitchFamily="18" charset="2"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dirty="0">
                <a:cs typeface="Times New Roman" pitchFamily="18" charset="0"/>
              </a:rPr>
              <a:t>Es designado por el Consejo de la IFAC como el órgano responsable para el desarrollo de estas normas, bajo su propia autoridad.</a:t>
            </a:r>
          </a:p>
          <a:p>
            <a:pPr indent="-308165" algn="just" eaLnBrk="1" hangingPunct="1">
              <a:buClrTx/>
              <a:buFont typeface="Wingdings 2" pitchFamily="18" charset="2"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dirty="0">
                <a:cs typeface="Times New Roman" pitchFamily="18" charset="0"/>
              </a:rPr>
              <a:t>Los miembros del IPSASB son nombrados por el Consejo de la IFAC. </a:t>
            </a:r>
          </a:p>
          <a:p>
            <a:pPr indent="-308165" algn="just" eaLnBrk="1" hangingPunct="1">
              <a:buClrTx/>
              <a:buFont typeface="Wingdings 2" pitchFamily="18" charset="2"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s-AR" dirty="0">
                <a:cs typeface="Times New Roman" pitchFamily="18" charset="0"/>
              </a:rPr>
              <a:t>El IPSASB consta de 18 miembros, 15 son propuestos por organismos miembros de la IFAC y tres son nombrados como miembros externos. </a:t>
            </a:r>
          </a:p>
          <a:p>
            <a:pPr indent="-308165" algn="just" eaLnBrk="1" hangingPunct="1">
              <a:buClrTx/>
              <a:buFont typeface="Wingdings 2" pitchFamily="18" charset="2"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es-A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0"/>
            <a:ext cx="8229600" cy="5780767"/>
          </a:xfrm>
          <a:ln/>
        </p:spPr>
        <p:txBody>
          <a:bodyPr/>
          <a:lstStyle/>
          <a:p>
            <a:pPr indent="-309605" algn="ctr">
              <a:lnSpc>
                <a:spcPct val="73000"/>
              </a:lnSpc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AR" sz="1800" dirty="0"/>
              <a:t> </a:t>
            </a:r>
          </a:p>
          <a:p>
            <a:pPr indent="-309605" algn="ctr">
              <a:lnSpc>
                <a:spcPct val="73000"/>
              </a:lnSpc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b="1" dirty="0"/>
              <a:t>Normas  relacionadas con los estados y su exposición </a:t>
            </a:r>
          </a:p>
          <a:p>
            <a:pPr indent="-309605" algn="ctr">
              <a:lnSpc>
                <a:spcPct val="73000"/>
              </a:lnSpc>
              <a:buClrTx/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s-ES" sz="1700" dirty="0"/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1: Presentación de Estados Financieros.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2: Estado de Flujos de Efectivo.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3: Políticas Contables, Cambios en las Estimaciones Contables y Errores.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10: Información Financiera en Economías Hiperinflacionarias.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14: Hechos Ocurridos después de la Fecha de los Estados Financieros.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18: Información Financiera por Segmentos.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22: Revelación de Información Financiera sobre el Sector Gobierno     General.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24: Presentación de Información del Presupuesto en los Estados Financieros.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28: Instrumentos Financieros: Presentación.  Reemplaza  a NICSP 15: Inversiones Financieras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29: Instrumentos Financieros: Reconocimiento y Medición.</a:t>
            </a:r>
          </a:p>
          <a:p>
            <a:pPr indent="-309605">
              <a:lnSpc>
                <a:spcPct val="73000"/>
              </a:lnSpc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400" dirty="0"/>
              <a:t>. NICSP 30: Instrumentos Financieros: Información a Revelar.</a:t>
            </a:r>
            <a:endParaRPr lang="es-AR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1680" y="358598"/>
            <a:ext cx="8163360" cy="6336665"/>
          </a:xfrm>
          <a:ln/>
        </p:spPr>
        <p:txBody>
          <a:bodyPr/>
          <a:lstStyle/>
          <a:p>
            <a:pPr indent="-309605" algn="ctr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AR" sz="2200" dirty="0">
                <a:latin typeface="Times New Roman" pitchFamily="18" charset="0"/>
              </a:rPr>
              <a:t> </a:t>
            </a:r>
            <a:r>
              <a:rPr lang="es-ES" sz="2200" b="1" dirty="0"/>
              <a:t>Normas relacionadas con las inversiones de los diferentes entes del Sector Público </a:t>
            </a:r>
            <a:endParaRPr lang="es-ES" sz="2200" dirty="0"/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6: Estados Financieros Consolidados y Separados.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7: Inversiones en Asociadas.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8: Participaciones en Negocios Conjuntos. 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20: Información a Revelar sobre Partes Relacionadas.</a:t>
            </a:r>
            <a:endParaRPr lang="es-ES" sz="2200" b="1" dirty="0"/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b="1" dirty="0"/>
              <a:t>Normas relacionadas con los activos del Sector Público</a:t>
            </a:r>
            <a:endParaRPr lang="es-ES" sz="2200" dirty="0"/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12: Inventarios.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16: Propiedades de Inversión.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17: Propiedades, Planta y Equipo.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21: Deterioro del Valor de Activos no Generadores de Efectivo.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26: Deterioro del Valor de Activos Generadores de Efectivo.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13: Arrendamientos.</a:t>
            </a:r>
          </a:p>
          <a:p>
            <a:pPr indent="-309605"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s-ES" sz="2200" dirty="0"/>
              <a:t>. NICSP 31: Activos Intangibles</a:t>
            </a:r>
            <a:endParaRPr lang="es-AR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6481" y="489652"/>
            <a:ext cx="8100000" cy="5757724"/>
          </a:xfrm>
        </p:spPr>
        <p:txBody>
          <a:bodyPr/>
          <a:lstStyle/>
          <a:p>
            <a:pPr algn="ctr"/>
            <a:r>
              <a:rPr lang="es-ES" sz="2200" b="1" dirty="0"/>
              <a:t>Normas complementarias </a:t>
            </a:r>
            <a:endParaRPr lang="es-ES" sz="2200" dirty="0"/>
          </a:p>
          <a:p>
            <a:r>
              <a:rPr lang="es-ES" sz="2200" dirty="0"/>
              <a:t>. NICSP 4: Efectos de las Variaciones en las Tasas de Cambio de la Moneda Extranjera.</a:t>
            </a:r>
          </a:p>
          <a:p>
            <a:r>
              <a:rPr lang="es-ES" sz="2200" dirty="0"/>
              <a:t>. NICSP 5: Costos por Préstamos.</a:t>
            </a:r>
          </a:p>
          <a:p>
            <a:r>
              <a:rPr lang="es-ES" sz="2200" dirty="0"/>
              <a:t>. NICSP 11: Contratos de Construcción.</a:t>
            </a:r>
          </a:p>
          <a:p>
            <a:r>
              <a:rPr lang="es-ES" sz="2200" dirty="0"/>
              <a:t>. NICSP 19: Provisiones, Pasivos Contingentes y Activos Contingentes.</a:t>
            </a:r>
          </a:p>
          <a:p>
            <a:r>
              <a:rPr lang="es-ES" sz="2200" dirty="0"/>
              <a:t>. NICSP 25: Beneficios a los Empleados.</a:t>
            </a:r>
          </a:p>
          <a:p>
            <a:r>
              <a:rPr lang="es-ES" sz="2200" dirty="0"/>
              <a:t>. NICSP 27: Agricultura</a:t>
            </a:r>
          </a:p>
          <a:p>
            <a:r>
              <a:rPr lang="es-ES" sz="2200" dirty="0"/>
              <a:t>. NICSP 32: Contratos de Concesión de servicios</a:t>
            </a:r>
          </a:p>
          <a:p>
            <a:endParaRPr lang="es-ES" sz="2200" b="1" dirty="0"/>
          </a:p>
          <a:p>
            <a:pPr algn="ctr"/>
            <a:r>
              <a:rPr lang="es-ES" sz="2200" b="1" dirty="0"/>
              <a:t>Normas relacionadas con los ingresos del Estado </a:t>
            </a:r>
            <a:endParaRPr lang="es-ES" sz="2200" dirty="0"/>
          </a:p>
          <a:p>
            <a:r>
              <a:rPr lang="es-ES" sz="2200" dirty="0"/>
              <a:t>. NICSP 9: Ingresos de transacciones con contraprestación.</a:t>
            </a:r>
          </a:p>
          <a:p>
            <a:r>
              <a:rPr lang="es-ES" sz="2200" dirty="0"/>
              <a:t>. NICSP 23:   Ingresos   de     transacciones     sin    contraprestación  (Impuestos   y Transferencias).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dirty="0" smtClean="0"/>
              <a:t>Países en proceso de adopción de las normas</a:t>
            </a:r>
            <a:endParaRPr lang="es-AR" dirty="0"/>
          </a:p>
        </p:txBody>
      </p:sp>
      <p:pic>
        <p:nvPicPr>
          <p:cNvPr id="4" name="Picture 2" descr="latinoamerica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875" y="1700213"/>
            <a:ext cx="2520950" cy="3313112"/>
          </a:xfrm>
          <a:noFill/>
          <a:ln>
            <a:solidFill>
              <a:schemeClr val="tx1"/>
            </a:solidFill>
          </a:ln>
        </p:spPr>
      </p:pic>
      <p:sp>
        <p:nvSpPr>
          <p:cNvPr id="5" name="4 CuadroTexto"/>
          <p:cNvSpPr txBox="1"/>
          <p:nvPr/>
        </p:nvSpPr>
        <p:spPr>
          <a:xfrm>
            <a:off x="611188" y="1484313"/>
            <a:ext cx="1944687" cy="461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Honduras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219700" y="1412875"/>
            <a:ext cx="2881313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Costa Rica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755650" y="4365625"/>
            <a:ext cx="1800225" cy="460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Chile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500563" y="4076700"/>
            <a:ext cx="4392612" cy="1939925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Uruguay: Por Ordenanza N° 81/2002 del Tribunal de Cuentas de la República Adopta NICSP: No cuenta con Sistema Contable.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292725" y="2276475"/>
            <a:ext cx="2592388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Panamá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292725" y="3284538"/>
            <a:ext cx="3203575" cy="46196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Republica Dominicana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39750" y="2781300"/>
            <a:ext cx="1800225" cy="461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dirty="0">
                <a:latin typeface="+mn-lt"/>
              </a:rPr>
              <a:t>Perú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457200"/>
            <a:ext cx="8988552" cy="84124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s-AR" dirty="0" smtClean="0"/>
              <a:t>Por que normas contables profesionales???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755650" y="2060575"/>
            <a:ext cx="7272338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sz="2800" b="1" dirty="0">
                <a:solidFill>
                  <a:srgbClr val="FF0000"/>
                </a:solidFill>
                <a:latin typeface="+mn-lt"/>
              </a:rPr>
              <a:t>Garantizar de forma objetiva, técnica, profesional,  la calidad y confiabilidad de la información financiera presentada por   los Gobiernos  en miras de la Transparencia de la Gestión publica  y la rendición de cuentas.</a:t>
            </a:r>
            <a:endParaRPr lang="es-AR" sz="28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3316" name="Picture 2" descr="C:\Users\mogonzalez\AppData\Local\Microsoft\Windows\Temporary Internet Files\Content.IE5\JZKJ8BV5\MC90025065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4437063"/>
            <a:ext cx="29527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AR" dirty="0" smtClean="0"/>
              <a:t>Condiciones para aplicar las normas</a:t>
            </a:r>
            <a:endParaRPr lang="es-AR" dirty="0"/>
          </a:p>
        </p:txBody>
      </p:sp>
      <p:sp>
        <p:nvSpPr>
          <p:cNvPr id="471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mtClean="0"/>
              <a:t>Marco Institucional y Jurídico.</a:t>
            </a:r>
          </a:p>
          <a:p>
            <a:r>
              <a:rPr lang="es-AR" smtClean="0"/>
              <a:t>Fuerte decisión política.</a:t>
            </a:r>
          </a:p>
          <a:p>
            <a:r>
              <a:rPr lang="es-AR" smtClean="0"/>
              <a:t>Implementación progresiva. </a:t>
            </a:r>
          </a:p>
          <a:p>
            <a:r>
              <a:rPr lang="es-AR" smtClean="0"/>
              <a:t>Planificación.</a:t>
            </a:r>
          </a:p>
          <a:p>
            <a:r>
              <a:rPr lang="es-AR" smtClean="0"/>
              <a:t>Capacitación continua y permanente.</a:t>
            </a:r>
          </a:p>
          <a:p>
            <a:r>
              <a:rPr lang="es-AR" smtClean="0"/>
              <a:t>Concientización de los beneficios.</a:t>
            </a:r>
          </a:p>
          <a:p>
            <a:endParaRPr lang="es-AR" smtClean="0"/>
          </a:p>
        </p:txBody>
      </p:sp>
      <p:pic>
        <p:nvPicPr>
          <p:cNvPr id="47108" name="Picture 2" descr="C:\Users\mogonzalez\AppData\Local\Microsoft\Windows\Temporary Internet Files\Content.IE5\E6P9S6IB\MC9000560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1773238"/>
            <a:ext cx="24479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3"/>
          <p:cNvSpPr>
            <a:spLocks noChangeArrowheads="1" noChangeShapeType="1" noTextEdit="1"/>
          </p:cNvSpPr>
          <p:nvPr/>
        </p:nvSpPr>
        <p:spPr bwMode="auto">
          <a:xfrm>
            <a:off x="1676400" y="1752600"/>
            <a:ext cx="6477000" cy="3200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s-A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>MUCHAS GRACIAS !!!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5638800" y="5589588"/>
            <a:ext cx="350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Cra. Mónica González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549275"/>
            <a:ext cx="7772400" cy="5903913"/>
          </a:xfrm>
        </p:spPr>
        <p:txBody>
          <a:bodyPr/>
          <a:lstStyle/>
          <a:p>
            <a:pPr lvl="2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ES_tradnl" dirty="0" smtClean="0">
                <a:solidFill>
                  <a:srgbClr val="FF0000"/>
                </a:solidFill>
              </a:rPr>
              <a:t>PARA CUMPLIR CON ESE OBJETIVO ES NECESARIO:</a:t>
            </a:r>
          </a:p>
          <a:p>
            <a:pPr lvl="2" algn="just" eaLnBrk="1" fontAlgn="auto" hangingPunct="1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s-ES_tradnl" dirty="0" smtClean="0"/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 smtClean="0"/>
              <a:t>	Establecer un marco conceptual gubernamental que posibilite </a:t>
            </a:r>
            <a:r>
              <a:rPr lang="es-AR" sz="2800" dirty="0" smtClean="0"/>
              <a:t>que la información resulte confiable, oportuna, verificable, comparable, etc. </a:t>
            </a:r>
          </a:p>
          <a:p>
            <a:pPr algn="just" eaLnBrk="1" hangingPunct="1">
              <a:defRPr/>
            </a:pPr>
            <a:r>
              <a:rPr lang="es-MX" dirty="0" smtClean="0"/>
              <a:t>	Criterios uniformes y homogéneos para las administraciones públicas.</a:t>
            </a:r>
          </a:p>
          <a:p>
            <a:pPr algn="just" eaLnBrk="1" hangingPunct="1">
              <a:defRPr/>
            </a:pPr>
            <a:r>
              <a:rPr lang="es-MX" dirty="0" smtClean="0"/>
              <a:t>	Establecer un conjunto de conceptos fundamentales que sirvan a distintos sectores tanto públicos como privados.</a:t>
            </a:r>
          </a:p>
          <a:p>
            <a:pPr algn="just" eaLnBrk="1" hangingPunct="1"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20737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4000" b="1">
                <a:latin typeface="Franklin Gothic Book" pitchFamily="34" charset="0"/>
              </a:rPr>
              <a:t>MARCO CONCEPTUAL CONTABLE PARA LA ADMINSTRACIÓN PÚBLICA</a:t>
            </a:r>
          </a:p>
          <a:p>
            <a:pPr algn="ctr">
              <a:spcBef>
                <a:spcPct val="50000"/>
              </a:spcBef>
            </a:pPr>
            <a:endParaRPr lang="es-MX" sz="4000" b="1">
              <a:latin typeface="Franklin Gothic Boo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MX" sz="4000" b="1">
                <a:latin typeface="Franklin Gothic Book" pitchFamily="34" charset="0"/>
              </a:rPr>
              <a:t>RECOMENDACIÓN TECNICA NRO. 1</a:t>
            </a:r>
          </a:p>
          <a:p>
            <a:pPr>
              <a:spcBef>
                <a:spcPct val="50000"/>
              </a:spcBef>
            </a:pPr>
            <a:endParaRPr lang="es-MX" sz="4000">
              <a:latin typeface="Franklin Gothic Boo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s-MX" sz="4000">
                <a:latin typeface="Franklin Gothic Book" pitchFamily="34" charset="0"/>
              </a:rPr>
              <a:t>F.A.C.P.C.E.</a:t>
            </a:r>
            <a:endParaRPr lang="es-ES" sz="400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/>
              <a:t>Que incluye?????</a:t>
            </a: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Objetivo, usuarios y contenidos mínimos de los estados contables.</a:t>
            </a:r>
          </a:p>
          <a:p>
            <a:pPr eaLnBrk="1" hangingPunct="1"/>
            <a:r>
              <a:rPr lang="es-MX" smtClean="0"/>
              <a:t>Requisitos de la información.</a:t>
            </a:r>
          </a:p>
          <a:p>
            <a:pPr eaLnBrk="1" hangingPunct="1"/>
            <a:r>
              <a:rPr lang="es-MX" smtClean="0"/>
              <a:t>Elementos de los estados contables.</a:t>
            </a:r>
          </a:p>
          <a:p>
            <a:pPr eaLnBrk="1" hangingPunct="1"/>
            <a:r>
              <a:rPr lang="es-MX" smtClean="0"/>
              <a:t>Reconocimiento y medición. </a:t>
            </a:r>
          </a:p>
          <a:p>
            <a:pPr eaLnBrk="1" hangingPunct="1"/>
            <a:r>
              <a:rPr lang="es-MX" smtClean="0"/>
              <a:t>Modelo contable.</a:t>
            </a:r>
          </a:p>
          <a:p>
            <a:pPr eaLnBrk="1" hangingPunct="1"/>
            <a:r>
              <a:rPr lang="es-MX" smtClean="0"/>
              <a:t>Desvíos. 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/>
              <a:t>A que debe referirse la información: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828800"/>
            <a:ext cx="7772400" cy="4572000"/>
          </a:xfrm>
        </p:spPr>
        <p:txBody>
          <a:bodyPr/>
          <a:lstStyle/>
          <a:p>
            <a:pPr eaLnBrk="1" hangingPunct="1"/>
            <a:r>
              <a:rPr lang="es-ES_tradnl" smtClean="0"/>
              <a:t>Ejecución del presupuesto.</a:t>
            </a:r>
          </a:p>
          <a:p>
            <a:pPr eaLnBrk="1" hangingPunct="1"/>
            <a:r>
              <a:rPr lang="es-ES_tradnl" smtClean="0"/>
              <a:t>Evolución de la situación financiera.</a:t>
            </a:r>
          </a:p>
          <a:p>
            <a:pPr eaLnBrk="1" hangingPunct="1"/>
            <a:r>
              <a:rPr lang="es-ES_tradnl" smtClean="0"/>
              <a:t>Situación patrimonial.</a:t>
            </a:r>
          </a:p>
          <a:p>
            <a:pPr eaLnBrk="1" hangingPunct="1"/>
            <a:r>
              <a:rPr lang="es-ES_tradnl" smtClean="0"/>
              <a:t>Evolución del patrimonio.</a:t>
            </a:r>
          </a:p>
          <a:p>
            <a:pPr eaLnBrk="1" hangingPunct="1"/>
            <a:r>
              <a:rPr lang="es-ES_tradnl" smtClean="0"/>
              <a:t>Situación del tesoro.</a:t>
            </a:r>
          </a:p>
          <a:p>
            <a:pPr eaLnBrk="1" hangingPunct="1"/>
            <a:r>
              <a:rPr lang="es-ES_tradnl" smtClean="0"/>
              <a:t>Evolución del pasivo.</a:t>
            </a:r>
          </a:p>
          <a:p>
            <a:pPr eaLnBrk="1" hangingPunct="1"/>
            <a:r>
              <a:rPr lang="es-ES_tradnl" smtClean="0"/>
              <a:t>Notas y aclaraciones. </a:t>
            </a:r>
          </a:p>
          <a:p>
            <a:pPr eaLnBrk="1" hangingPunct="1">
              <a:buFont typeface="Wingdings" pitchFamily="2" charset="2"/>
              <a:buNone/>
            </a:pPr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/>
              <a:t>Requisitos de la información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800" b="1" i="1" smtClean="0"/>
              <a:t>ATRIBUTOS: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Pertinencia (satisfacción de necesidades).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Confiabilidad (creíble). Aproximación a la realidad y verificabilidad ( esencial, neutral integra).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Disponibilidad (fácil acceso).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Sistematicidad (orden).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Comparabilidad.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smtClean="0"/>
              <a:t>Claridad (lenguaje preciso).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iaje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presentaciones\Corbata.pot</Template>
  <TotalTime>1422</TotalTime>
  <Words>1778</Words>
  <Application>Microsoft Office PowerPoint</Application>
  <PresentationFormat>Presentación en pantalla (4:3)</PresentationFormat>
  <Paragraphs>287</Paragraphs>
  <Slides>41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9" baseType="lpstr">
      <vt:lpstr>Times New Roman</vt:lpstr>
      <vt:lpstr>Arial</vt:lpstr>
      <vt:lpstr>Franklin Gothic Medium</vt:lpstr>
      <vt:lpstr>Franklin Gothic Book</vt:lpstr>
      <vt:lpstr>Wingdings 2</vt:lpstr>
      <vt:lpstr>Calibri</vt:lpstr>
      <vt:lpstr>Wingdings</vt:lpstr>
      <vt:lpstr>Viajes</vt:lpstr>
      <vt:lpstr>Xiv jornadas provinciales de contadores municipales  II jornadas provinciales del sector publico</vt:lpstr>
      <vt:lpstr>Contabilidad gubernamental</vt:lpstr>
      <vt:lpstr>NORMAS CONTABLES PROFESIONALES</vt:lpstr>
      <vt:lpstr>Por que normas contables profesionales???</vt:lpstr>
      <vt:lpstr>Diapositiva 5</vt:lpstr>
      <vt:lpstr>Diapositiva 6</vt:lpstr>
      <vt:lpstr>Que incluye?????</vt:lpstr>
      <vt:lpstr>A que debe referirse la información:</vt:lpstr>
      <vt:lpstr>Requisitos de la información</vt:lpstr>
      <vt:lpstr>Requisitos de la información</vt:lpstr>
      <vt:lpstr>Estados contables básicos</vt:lpstr>
      <vt:lpstr>Estado de ejecución del presupuesto</vt:lpstr>
      <vt:lpstr>Etapas de la ejecución presupuestaria</vt:lpstr>
      <vt:lpstr>Resultados de la ejecución</vt:lpstr>
      <vt:lpstr>Algunos resultados presupuestarios (indicadores de gestión)</vt:lpstr>
      <vt:lpstr>Estado de situación patrimonial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Desviaciones aceptables y significación</vt:lpstr>
      <vt:lpstr>RECOMENDACIÓN TECNICA Nº 2  DEL SECTOR PUBLICO  F.A.C.P.C.E.</vt:lpstr>
      <vt:lpstr>OBJETIVO DE LA NORMA</vt:lpstr>
      <vt:lpstr>Conceptos definidos en la norma</vt:lpstr>
      <vt:lpstr>MODIFICACIONES PRESUPUESTARIAS</vt:lpstr>
      <vt:lpstr>INCLUYE Información Presupuestaria</vt:lpstr>
      <vt:lpstr>Resultados presupuestarios</vt:lpstr>
      <vt:lpstr>Otros resultados</vt:lpstr>
      <vt:lpstr>Otros resultados</vt:lpstr>
      <vt:lpstr>Diapositiva 32</vt:lpstr>
      <vt:lpstr>IFAC </vt:lpstr>
      <vt:lpstr>IFAC          Organismos emisores de Normas</vt:lpstr>
      <vt:lpstr>IPSASB</vt:lpstr>
      <vt:lpstr>Diapositiva 36</vt:lpstr>
      <vt:lpstr>Diapositiva 37</vt:lpstr>
      <vt:lpstr>Diapositiva 38</vt:lpstr>
      <vt:lpstr>Países en proceso de adopción de las normas</vt:lpstr>
      <vt:lpstr>Condiciones para aplicar las normas</vt:lpstr>
      <vt:lpstr>Diapositiva 41</vt:lpstr>
    </vt:vector>
  </TitlesOfParts>
  <Company>GOBIERNO DE MENDOZA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JORNADAS REGIONALES DE CONTABILIDAD Y AUDITORIA</dc:title>
  <dc:creator>Contaduria</dc:creator>
  <cp:lastModifiedBy> </cp:lastModifiedBy>
  <cp:revision>93</cp:revision>
  <cp:lastPrinted>1601-01-01T00:00:00Z</cp:lastPrinted>
  <dcterms:created xsi:type="dcterms:W3CDTF">2006-05-12T15:49:51Z</dcterms:created>
  <dcterms:modified xsi:type="dcterms:W3CDTF">2014-05-16T11:09:16Z</dcterms:modified>
</cp:coreProperties>
</file>